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3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4" r:id="rId1"/>
  </p:sldMasterIdLst>
  <p:notesMasterIdLst>
    <p:notesMasterId r:id="rId19"/>
  </p:notesMasterIdLst>
  <p:sldIdLst>
    <p:sldId id="256" r:id="rId2"/>
    <p:sldId id="271" r:id="rId3"/>
    <p:sldId id="257" r:id="rId4"/>
    <p:sldId id="258" r:id="rId5"/>
    <p:sldId id="260" r:id="rId6"/>
    <p:sldId id="259" r:id="rId7"/>
    <p:sldId id="272" r:id="rId8"/>
    <p:sldId id="261" r:id="rId9"/>
    <p:sldId id="262" r:id="rId10"/>
    <p:sldId id="263" r:id="rId11"/>
    <p:sldId id="267" r:id="rId12"/>
    <p:sldId id="268" r:id="rId13"/>
    <p:sldId id="264" r:id="rId14"/>
    <p:sldId id="269" r:id="rId15"/>
    <p:sldId id="265" r:id="rId16"/>
    <p:sldId id="266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9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>
        <c:manualLayout>
          <c:xMode val="edge"/>
          <c:yMode val="edge"/>
          <c:x val="0.474769376719476"/>
          <c:y val="0.0123915737298637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Abuse (Male)</c:v>
                </c:pt>
              </c:strCache>
            </c:strRef>
          </c:tx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Sheet1!$A$2:$A$7</c:f>
              <c:strCache>
                <c:ptCount val="6"/>
                <c:pt idx="0">
                  <c:v>domestic abuse</c:v>
                </c:pt>
                <c:pt idx="1">
                  <c:v>physical abuse</c:v>
                </c:pt>
                <c:pt idx="2">
                  <c:v>bullying</c:v>
                </c:pt>
                <c:pt idx="3">
                  <c:v>sexual abuse</c:v>
                </c:pt>
                <c:pt idx="4">
                  <c:v>no abuse</c:v>
                </c:pt>
                <c:pt idx="5">
                  <c:v>no answer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14.0</c:v>
                </c:pt>
                <c:pt idx="1">
                  <c:v>19.0</c:v>
                </c:pt>
                <c:pt idx="2">
                  <c:v>95.0</c:v>
                </c:pt>
                <c:pt idx="3">
                  <c:v>11.0</c:v>
                </c:pt>
                <c:pt idx="4">
                  <c:v>109.0</c:v>
                </c:pt>
                <c:pt idx="5">
                  <c:v>40.0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Abuse Female</c:v>
                </c:pt>
              </c:strCache>
            </c:strRef>
          </c:tx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Sheet1!$A$2:$A$7</c:f>
              <c:strCache>
                <c:ptCount val="6"/>
                <c:pt idx="0">
                  <c:v>domestic abuse</c:v>
                </c:pt>
                <c:pt idx="1">
                  <c:v>physical abuse</c:v>
                </c:pt>
                <c:pt idx="2">
                  <c:v>bullying</c:v>
                </c:pt>
                <c:pt idx="3">
                  <c:v>sexual abuse</c:v>
                </c:pt>
                <c:pt idx="4">
                  <c:v>no abuse</c:v>
                </c:pt>
                <c:pt idx="5">
                  <c:v>no answer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27.0</c:v>
                </c:pt>
                <c:pt idx="1">
                  <c:v>28.0</c:v>
                </c:pt>
                <c:pt idx="2">
                  <c:v>107.0</c:v>
                </c:pt>
                <c:pt idx="3">
                  <c:v>23.0</c:v>
                </c:pt>
                <c:pt idx="4">
                  <c:v>78.0</c:v>
                </c:pt>
                <c:pt idx="5">
                  <c:v>5.0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males who would consider sex work</c:v>
                </c:pt>
              </c:strCache>
            </c:strRef>
          </c:tx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Sheet1!$A$2:$A$7</c:f>
              <c:strCache>
                <c:ptCount val="6"/>
                <c:pt idx="0">
                  <c:v>pole dancing</c:v>
                </c:pt>
                <c:pt idx="1">
                  <c:v>lap dancing</c:v>
                </c:pt>
                <c:pt idx="2">
                  <c:v>exotic dancing</c:v>
                </c:pt>
                <c:pt idx="3">
                  <c:v>porn pict</c:v>
                </c:pt>
                <c:pt idx="4">
                  <c:v>porn movies</c:v>
                </c:pt>
                <c:pt idx="5">
                  <c:v>escort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9.0</c:v>
                </c:pt>
                <c:pt idx="1">
                  <c:v>4.0</c:v>
                </c:pt>
                <c:pt idx="2">
                  <c:v>8.0</c:v>
                </c:pt>
                <c:pt idx="3">
                  <c:v>7.0</c:v>
                </c:pt>
                <c:pt idx="4">
                  <c:v>18.0</c:v>
                </c:pt>
                <c:pt idx="5">
                  <c:v>17.0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females who would consider sex work</c:v>
                </c:pt>
              </c:strCache>
            </c:strRef>
          </c:tx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Sheet1!$A$2:$A$7</c:f>
              <c:strCache>
                <c:ptCount val="6"/>
                <c:pt idx="0">
                  <c:v>pole dancing</c:v>
                </c:pt>
                <c:pt idx="1">
                  <c:v>lap dancing</c:v>
                </c:pt>
                <c:pt idx="2">
                  <c:v>exotic dancing</c:v>
                </c:pt>
                <c:pt idx="3">
                  <c:v>porn pict</c:v>
                </c:pt>
                <c:pt idx="4">
                  <c:v>porn movies</c:v>
                </c:pt>
                <c:pt idx="5">
                  <c:v>escort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20.0</c:v>
                </c:pt>
                <c:pt idx="1">
                  <c:v>6.0</c:v>
                </c:pt>
                <c:pt idx="2">
                  <c:v>4.0</c:v>
                </c:pt>
                <c:pt idx="3">
                  <c:v>2.0</c:v>
                </c:pt>
                <c:pt idx="4">
                  <c:v>3.0</c:v>
                </c:pt>
                <c:pt idx="5">
                  <c:v>6.0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Sheet1!$A$2:$A$7</c:f>
              <c:strCache>
                <c:ptCount val="6"/>
                <c:pt idx="0">
                  <c:v>pole dancing</c:v>
                </c:pt>
                <c:pt idx="1">
                  <c:v>lap dancing</c:v>
                </c:pt>
                <c:pt idx="2">
                  <c:v>exotic dancing</c:v>
                </c:pt>
                <c:pt idx="3">
                  <c:v>porn pict</c:v>
                </c:pt>
                <c:pt idx="4">
                  <c:v>porn movies</c:v>
                </c:pt>
                <c:pt idx="5">
                  <c:v>escort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females who would consider sex work</c:v>
                </c:pt>
              </c:strCache>
            </c:strRef>
          </c:tx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Sheet1!$A$2:$A$7</c:f>
              <c:strCache>
                <c:ptCount val="6"/>
                <c:pt idx="0">
                  <c:v>pole dancing</c:v>
                </c:pt>
                <c:pt idx="1">
                  <c:v>lap dancing</c:v>
                </c:pt>
                <c:pt idx="2">
                  <c:v>exotic dancing</c:v>
                </c:pt>
                <c:pt idx="3">
                  <c:v>porn picts</c:v>
                </c:pt>
                <c:pt idx="4">
                  <c:v>porn movies</c:v>
                </c:pt>
                <c:pt idx="5">
                  <c:v>escort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20.0</c:v>
                </c:pt>
                <c:pt idx="1">
                  <c:v>6.0</c:v>
                </c:pt>
                <c:pt idx="2">
                  <c:v>4.0</c:v>
                </c:pt>
                <c:pt idx="3">
                  <c:v>2.0</c:v>
                </c:pt>
                <c:pt idx="4">
                  <c:v>3.0</c:v>
                </c:pt>
                <c:pt idx="5">
                  <c:v>6.0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886550743657045"/>
          <c:y val="0.0421412948381454"/>
          <c:w val="0.751332458442695"/>
          <c:h val="0.8326195683872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Sheet1!$B$93</c:f>
              <c:strCache>
                <c:ptCount val="1"/>
                <c:pt idx="0">
                  <c:v>Male</c:v>
                </c:pt>
              </c:strCache>
            </c:strRef>
          </c:tx>
          <c:invertIfNegative val="0"/>
          <c:cat>
            <c:strRef>
              <c:f>Sheet1!$A$94:$A$101</c:f>
              <c:strCache>
                <c:ptCount val="8"/>
                <c:pt idx="0">
                  <c:v>Pole D</c:v>
                </c:pt>
                <c:pt idx="1">
                  <c:v>Lap D</c:v>
                </c:pt>
                <c:pt idx="2">
                  <c:v>Exot D</c:v>
                </c:pt>
                <c:pt idx="3">
                  <c:v>Porn P</c:v>
                </c:pt>
                <c:pt idx="4">
                  <c:v>Porn M</c:v>
                </c:pt>
                <c:pt idx="5">
                  <c:v>Escort</c:v>
                </c:pt>
                <c:pt idx="6">
                  <c:v>Sell Sex</c:v>
                </c:pt>
                <c:pt idx="7">
                  <c:v>Other</c:v>
                </c:pt>
              </c:strCache>
            </c:strRef>
          </c:cat>
          <c:val>
            <c:numRef>
              <c:f>Sheet1!$B$94:$B$101</c:f>
              <c:numCache>
                <c:formatCode>General</c:formatCode>
                <c:ptCount val="8"/>
                <c:pt idx="0">
                  <c:v>9.0</c:v>
                </c:pt>
                <c:pt idx="1">
                  <c:v>4.0</c:v>
                </c:pt>
                <c:pt idx="2">
                  <c:v>4.0</c:v>
                </c:pt>
                <c:pt idx="3">
                  <c:v>6.0</c:v>
                </c:pt>
                <c:pt idx="4">
                  <c:v>5.0</c:v>
                </c:pt>
                <c:pt idx="5">
                  <c:v>5.0</c:v>
                </c:pt>
                <c:pt idx="6">
                  <c:v>7.0</c:v>
                </c:pt>
                <c:pt idx="7">
                  <c:v>1.0</c:v>
                </c:pt>
              </c:numCache>
            </c:numRef>
          </c:val>
        </c:ser>
        <c:ser>
          <c:idx val="1"/>
          <c:order val="1"/>
          <c:tx>
            <c:strRef>
              <c:f>Sheet1!$C$93</c:f>
              <c:strCache>
                <c:ptCount val="1"/>
                <c:pt idx="0">
                  <c:v>Female</c:v>
                </c:pt>
              </c:strCache>
            </c:strRef>
          </c:tx>
          <c:invertIfNegative val="0"/>
          <c:cat>
            <c:strRef>
              <c:f>Sheet1!$A$94:$A$101</c:f>
              <c:strCache>
                <c:ptCount val="8"/>
                <c:pt idx="0">
                  <c:v>Pole D</c:v>
                </c:pt>
                <c:pt idx="1">
                  <c:v>Lap D</c:v>
                </c:pt>
                <c:pt idx="2">
                  <c:v>Exot D</c:v>
                </c:pt>
                <c:pt idx="3">
                  <c:v>Porn P</c:v>
                </c:pt>
                <c:pt idx="4">
                  <c:v>Porn M</c:v>
                </c:pt>
                <c:pt idx="5">
                  <c:v>Escort</c:v>
                </c:pt>
                <c:pt idx="6">
                  <c:v>Sell Sex</c:v>
                </c:pt>
                <c:pt idx="7">
                  <c:v>Other</c:v>
                </c:pt>
              </c:strCache>
            </c:strRef>
          </c:cat>
          <c:val>
            <c:numRef>
              <c:f>Sheet1!$C$94:$C$101</c:f>
              <c:numCache>
                <c:formatCode>General</c:formatCode>
                <c:ptCount val="8"/>
                <c:pt idx="0">
                  <c:v>19.0</c:v>
                </c:pt>
                <c:pt idx="1">
                  <c:v>12.0</c:v>
                </c:pt>
                <c:pt idx="2">
                  <c:v>7.0</c:v>
                </c:pt>
                <c:pt idx="3">
                  <c:v>6.0</c:v>
                </c:pt>
                <c:pt idx="4">
                  <c:v>3.0</c:v>
                </c:pt>
                <c:pt idx="5">
                  <c:v>2.0</c:v>
                </c:pt>
                <c:pt idx="6">
                  <c:v>4.0</c:v>
                </c:pt>
                <c:pt idx="7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7260216"/>
        <c:axId val="2117263192"/>
      </c:barChart>
      <c:catAx>
        <c:axId val="2117260216"/>
        <c:scaling>
          <c:orientation val="minMax"/>
        </c:scaling>
        <c:delete val="0"/>
        <c:axPos val="b"/>
        <c:majorTickMark val="out"/>
        <c:minorTickMark val="none"/>
        <c:tickLblPos val="nextTo"/>
        <c:crossAx val="2117263192"/>
        <c:crosses val="autoZero"/>
        <c:auto val="1"/>
        <c:lblAlgn val="ctr"/>
        <c:lblOffset val="100"/>
        <c:noMultiLvlLbl val="0"/>
      </c:catAx>
      <c:valAx>
        <c:axId val="21172631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172602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Sheet1!$B$113</c:f>
              <c:strCache>
                <c:ptCount val="1"/>
                <c:pt idx="0">
                  <c:v>Male</c:v>
                </c:pt>
              </c:strCache>
            </c:strRef>
          </c:tx>
          <c:invertIfNegative val="0"/>
          <c:cat>
            <c:strRef>
              <c:f>Sheet1!$A$114:$A$121</c:f>
              <c:strCache>
                <c:ptCount val="8"/>
                <c:pt idx="0">
                  <c:v>Pole D</c:v>
                </c:pt>
                <c:pt idx="1">
                  <c:v>Lap D</c:v>
                </c:pt>
                <c:pt idx="2">
                  <c:v>Exo D</c:v>
                </c:pt>
                <c:pt idx="3">
                  <c:v>Porn P</c:v>
                </c:pt>
                <c:pt idx="4">
                  <c:v>Porn M</c:v>
                </c:pt>
                <c:pt idx="5">
                  <c:v>Escort</c:v>
                </c:pt>
                <c:pt idx="6">
                  <c:v>Sell Sex</c:v>
                </c:pt>
                <c:pt idx="7">
                  <c:v>Other</c:v>
                </c:pt>
              </c:strCache>
            </c:strRef>
          </c:cat>
          <c:val>
            <c:numRef>
              <c:f>Sheet1!$B$114:$B$121</c:f>
              <c:numCache>
                <c:formatCode>General</c:formatCode>
                <c:ptCount val="8"/>
                <c:pt idx="0">
                  <c:v>49.0</c:v>
                </c:pt>
                <c:pt idx="1">
                  <c:v>33.0</c:v>
                </c:pt>
                <c:pt idx="2">
                  <c:v>20.0</c:v>
                </c:pt>
                <c:pt idx="3">
                  <c:v>12.0</c:v>
                </c:pt>
                <c:pt idx="4">
                  <c:v>9.0</c:v>
                </c:pt>
                <c:pt idx="5">
                  <c:v>14.0</c:v>
                </c:pt>
                <c:pt idx="6">
                  <c:v>11.0</c:v>
                </c:pt>
                <c:pt idx="7">
                  <c:v>7.0</c:v>
                </c:pt>
              </c:numCache>
            </c:numRef>
          </c:val>
        </c:ser>
        <c:ser>
          <c:idx val="1"/>
          <c:order val="1"/>
          <c:tx>
            <c:strRef>
              <c:f>Sheet1!$C$113</c:f>
              <c:strCache>
                <c:ptCount val="1"/>
                <c:pt idx="0">
                  <c:v>Female</c:v>
                </c:pt>
              </c:strCache>
            </c:strRef>
          </c:tx>
          <c:invertIfNegative val="0"/>
          <c:cat>
            <c:strRef>
              <c:f>Sheet1!$A$114:$A$121</c:f>
              <c:strCache>
                <c:ptCount val="8"/>
                <c:pt idx="0">
                  <c:v>Pole D</c:v>
                </c:pt>
                <c:pt idx="1">
                  <c:v>Lap D</c:v>
                </c:pt>
                <c:pt idx="2">
                  <c:v>Exo D</c:v>
                </c:pt>
                <c:pt idx="3">
                  <c:v>Porn P</c:v>
                </c:pt>
                <c:pt idx="4">
                  <c:v>Porn M</c:v>
                </c:pt>
                <c:pt idx="5">
                  <c:v>Escort</c:v>
                </c:pt>
                <c:pt idx="6">
                  <c:v>Sell Sex</c:v>
                </c:pt>
                <c:pt idx="7">
                  <c:v>Other</c:v>
                </c:pt>
              </c:strCache>
            </c:strRef>
          </c:cat>
          <c:val>
            <c:numRef>
              <c:f>Sheet1!$C$114:$C$121</c:f>
              <c:numCache>
                <c:formatCode>General</c:formatCode>
                <c:ptCount val="8"/>
                <c:pt idx="0">
                  <c:v>67.0</c:v>
                </c:pt>
                <c:pt idx="1">
                  <c:v>42.0</c:v>
                </c:pt>
                <c:pt idx="2">
                  <c:v>14.0</c:v>
                </c:pt>
                <c:pt idx="3">
                  <c:v>5.0</c:v>
                </c:pt>
                <c:pt idx="4">
                  <c:v>2.0</c:v>
                </c:pt>
                <c:pt idx="5">
                  <c:v>11.0</c:v>
                </c:pt>
                <c:pt idx="6">
                  <c:v>13.0</c:v>
                </c:pt>
                <c:pt idx="7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7295672"/>
        <c:axId val="2117298648"/>
      </c:barChart>
      <c:catAx>
        <c:axId val="2117295672"/>
        <c:scaling>
          <c:orientation val="minMax"/>
        </c:scaling>
        <c:delete val="0"/>
        <c:axPos val="b"/>
        <c:majorTickMark val="out"/>
        <c:minorTickMark val="none"/>
        <c:tickLblPos val="nextTo"/>
        <c:crossAx val="2117298648"/>
        <c:crosses val="autoZero"/>
        <c:auto val="1"/>
        <c:lblAlgn val="ctr"/>
        <c:lblOffset val="100"/>
        <c:noMultiLvlLbl val="0"/>
      </c:catAx>
      <c:valAx>
        <c:axId val="21172986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172956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Sheet1!$B$133</c:f>
              <c:strCache>
                <c:ptCount val="1"/>
                <c:pt idx="0">
                  <c:v>Male</c:v>
                </c:pt>
              </c:strCache>
            </c:strRef>
          </c:tx>
          <c:invertIfNegative val="0"/>
          <c:cat>
            <c:strRef>
              <c:f>Sheet1!$A$134:$A$141</c:f>
              <c:strCache>
                <c:ptCount val="8"/>
                <c:pt idx="0">
                  <c:v>Pole D</c:v>
                </c:pt>
                <c:pt idx="1">
                  <c:v>Lap D</c:v>
                </c:pt>
                <c:pt idx="2">
                  <c:v>Exo D</c:v>
                </c:pt>
                <c:pt idx="3">
                  <c:v>Porn P</c:v>
                </c:pt>
                <c:pt idx="4">
                  <c:v>Porn M</c:v>
                </c:pt>
                <c:pt idx="5">
                  <c:v>Escort</c:v>
                </c:pt>
                <c:pt idx="6">
                  <c:v>Sell Sex</c:v>
                </c:pt>
                <c:pt idx="7">
                  <c:v>No</c:v>
                </c:pt>
              </c:strCache>
            </c:strRef>
          </c:cat>
          <c:val>
            <c:numRef>
              <c:f>Sheet1!$B$134:$B$141</c:f>
              <c:numCache>
                <c:formatCode>General</c:formatCode>
                <c:ptCount val="8"/>
                <c:pt idx="0">
                  <c:v>11.0</c:v>
                </c:pt>
                <c:pt idx="1">
                  <c:v>9.0</c:v>
                </c:pt>
                <c:pt idx="2">
                  <c:v>8.0</c:v>
                </c:pt>
                <c:pt idx="3">
                  <c:v>12.0</c:v>
                </c:pt>
                <c:pt idx="4">
                  <c:v>10.0</c:v>
                </c:pt>
                <c:pt idx="5">
                  <c:v>30.0</c:v>
                </c:pt>
                <c:pt idx="6">
                  <c:v>59.0</c:v>
                </c:pt>
                <c:pt idx="7">
                  <c:v>131.0</c:v>
                </c:pt>
              </c:numCache>
            </c:numRef>
          </c:val>
        </c:ser>
        <c:ser>
          <c:idx val="1"/>
          <c:order val="1"/>
          <c:tx>
            <c:strRef>
              <c:f>Sheet1!$C$133</c:f>
              <c:strCache>
                <c:ptCount val="1"/>
                <c:pt idx="0">
                  <c:v>Female</c:v>
                </c:pt>
              </c:strCache>
            </c:strRef>
          </c:tx>
          <c:invertIfNegative val="0"/>
          <c:cat>
            <c:strRef>
              <c:f>Sheet1!$A$134:$A$141</c:f>
              <c:strCache>
                <c:ptCount val="8"/>
                <c:pt idx="0">
                  <c:v>Pole D</c:v>
                </c:pt>
                <c:pt idx="1">
                  <c:v>Lap D</c:v>
                </c:pt>
                <c:pt idx="2">
                  <c:v>Exo D</c:v>
                </c:pt>
                <c:pt idx="3">
                  <c:v>Porn P</c:v>
                </c:pt>
                <c:pt idx="4">
                  <c:v>Porn M</c:v>
                </c:pt>
                <c:pt idx="5">
                  <c:v>Escort</c:v>
                </c:pt>
                <c:pt idx="6">
                  <c:v>Sell Sex</c:v>
                </c:pt>
                <c:pt idx="7">
                  <c:v>No</c:v>
                </c:pt>
              </c:strCache>
            </c:strRef>
          </c:cat>
          <c:val>
            <c:numRef>
              <c:f>Sheet1!$C$134:$C$141</c:f>
              <c:numCache>
                <c:formatCode>General</c:formatCode>
                <c:ptCount val="8"/>
                <c:pt idx="0">
                  <c:v>13.0</c:v>
                </c:pt>
                <c:pt idx="1">
                  <c:v>16.0</c:v>
                </c:pt>
                <c:pt idx="2">
                  <c:v>15.0</c:v>
                </c:pt>
                <c:pt idx="3">
                  <c:v>28.0</c:v>
                </c:pt>
                <c:pt idx="4">
                  <c:v>28.0</c:v>
                </c:pt>
                <c:pt idx="5">
                  <c:v>31.0</c:v>
                </c:pt>
                <c:pt idx="6">
                  <c:v>60.0</c:v>
                </c:pt>
                <c:pt idx="7">
                  <c:v>127.0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8052488"/>
        <c:axId val="2118055464"/>
      </c:barChart>
      <c:catAx>
        <c:axId val="2118052488"/>
        <c:scaling>
          <c:orientation val="minMax"/>
        </c:scaling>
        <c:delete val="0"/>
        <c:axPos val="b"/>
        <c:majorTickMark val="none"/>
        <c:minorTickMark val="none"/>
        <c:tickLblPos val="nextTo"/>
        <c:crossAx val="2118055464"/>
        <c:crosses val="autoZero"/>
        <c:auto val="1"/>
        <c:lblAlgn val="ctr"/>
        <c:lblOffset val="100"/>
        <c:noMultiLvlLbl val="0"/>
      </c:catAx>
      <c:valAx>
        <c:axId val="2118055464"/>
        <c:scaling>
          <c:orientation val="minMax"/>
        </c:scaling>
        <c:delete val="0"/>
        <c:axPos val="l"/>
        <c:majorGridlines/>
        <c:title>
          <c:layout/>
          <c:overlay val="0"/>
        </c:title>
        <c:numFmt formatCode="General" sourceLinked="1"/>
        <c:majorTickMark val="none"/>
        <c:minorTickMark val="none"/>
        <c:tickLblPos val="nextTo"/>
        <c:crossAx val="211805248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Sheet1!$B$150</c:f>
              <c:strCache>
                <c:ptCount val="1"/>
                <c:pt idx="0">
                  <c:v>Male</c:v>
                </c:pt>
              </c:strCache>
            </c:strRef>
          </c:tx>
          <c:invertIfNegative val="0"/>
          <c:cat>
            <c:strRef>
              <c:f>Sheet1!$A$151:$A$155</c:f>
              <c:strCache>
                <c:ptCount val="5"/>
                <c:pt idx="0">
                  <c:v>dont care</c:v>
                </c:pt>
                <c:pt idx="1">
                  <c:v>make illegal</c:v>
                </c:pt>
                <c:pt idx="2">
                  <c:v>name shame</c:v>
                </c:pt>
                <c:pt idx="3">
                  <c:v>legalise</c:v>
                </c:pt>
                <c:pt idx="4">
                  <c:v>state brothels</c:v>
                </c:pt>
              </c:strCache>
            </c:strRef>
          </c:cat>
          <c:val>
            <c:numRef>
              <c:f>Sheet1!$B$151:$B$155</c:f>
              <c:numCache>
                <c:formatCode>General</c:formatCode>
                <c:ptCount val="5"/>
                <c:pt idx="0">
                  <c:v>32.0</c:v>
                </c:pt>
                <c:pt idx="1">
                  <c:v>92.0</c:v>
                </c:pt>
                <c:pt idx="2">
                  <c:v>71.0</c:v>
                </c:pt>
                <c:pt idx="3">
                  <c:v>48.0</c:v>
                </c:pt>
                <c:pt idx="4">
                  <c:v>60.0</c:v>
                </c:pt>
              </c:numCache>
            </c:numRef>
          </c:val>
        </c:ser>
        <c:ser>
          <c:idx val="1"/>
          <c:order val="1"/>
          <c:tx>
            <c:strRef>
              <c:f>Sheet1!$C$150</c:f>
              <c:strCache>
                <c:ptCount val="1"/>
                <c:pt idx="0">
                  <c:v>Female</c:v>
                </c:pt>
              </c:strCache>
            </c:strRef>
          </c:tx>
          <c:invertIfNegative val="0"/>
          <c:cat>
            <c:strRef>
              <c:f>Sheet1!$A$151:$A$155</c:f>
              <c:strCache>
                <c:ptCount val="5"/>
                <c:pt idx="0">
                  <c:v>dont care</c:v>
                </c:pt>
                <c:pt idx="1">
                  <c:v>make illegal</c:v>
                </c:pt>
                <c:pt idx="2">
                  <c:v>name shame</c:v>
                </c:pt>
                <c:pt idx="3">
                  <c:v>legalise</c:v>
                </c:pt>
                <c:pt idx="4">
                  <c:v>state brothels</c:v>
                </c:pt>
              </c:strCache>
            </c:strRef>
          </c:cat>
          <c:val>
            <c:numRef>
              <c:f>Sheet1!$C$151:$C$155</c:f>
              <c:numCache>
                <c:formatCode>General</c:formatCode>
                <c:ptCount val="5"/>
                <c:pt idx="0">
                  <c:v>10.0</c:v>
                </c:pt>
                <c:pt idx="1">
                  <c:v>103.0</c:v>
                </c:pt>
                <c:pt idx="2">
                  <c:v>86.0</c:v>
                </c:pt>
                <c:pt idx="3">
                  <c:v>44.0</c:v>
                </c:pt>
                <c:pt idx="4">
                  <c:v>42.0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62260408"/>
        <c:axId val="-2062257432"/>
      </c:barChart>
      <c:catAx>
        <c:axId val="-2062260408"/>
        <c:scaling>
          <c:orientation val="minMax"/>
        </c:scaling>
        <c:delete val="0"/>
        <c:axPos val="b"/>
        <c:majorTickMark val="out"/>
        <c:minorTickMark val="none"/>
        <c:tickLblPos val="nextTo"/>
        <c:crossAx val="-2062257432"/>
        <c:crosses val="autoZero"/>
        <c:auto val="1"/>
        <c:lblAlgn val="ctr"/>
        <c:lblOffset val="100"/>
        <c:noMultiLvlLbl val="0"/>
      </c:catAx>
      <c:valAx>
        <c:axId val="-20622574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622604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Human trafficking</c:v>
                </c:pt>
              </c:strCache>
            </c:strRef>
          </c:tx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no problem</c:v>
                </c:pt>
                <c:pt idx="1">
                  <c:v>major problem</c:v>
                </c:pt>
                <c:pt idx="2">
                  <c:v>no knowledge</c:v>
                </c:pt>
                <c:pt idx="3">
                  <c:v>know someone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6.0</c:v>
                </c:pt>
                <c:pt idx="1">
                  <c:v>387.0</c:v>
                </c:pt>
                <c:pt idx="2">
                  <c:v>179.0</c:v>
                </c:pt>
                <c:pt idx="3">
                  <c:v>19.0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no problem</c:v>
                </c:pt>
                <c:pt idx="1">
                  <c:v>major problem</c:v>
                </c:pt>
                <c:pt idx="2">
                  <c:v>no knowledge</c:v>
                </c:pt>
                <c:pt idx="3">
                  <c:v>know someone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3">
                  <c:v>572.0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71E413-0BB9-DA4A-9F76-9E71EB4ECD78}" type="datetimeFigureOut">
              <a:rPr lang="en-US" smtClean="0"/>
              <a:t>26/11/2013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EE263-CCC3-1547-9C09-71B758E6C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77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6% of total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EE263-CCC3-1547-9C09-71B758E6CEF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321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7.5% of total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EE263-CCC3-1547-9C09-71B758E6CEF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487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Of males 45.5% not opposed</a:t>
            </a:r>
          </a:p>
          <a:p>
            <a:r>
              <a:rPr lang="en-US" dirty="0" smtClean="0"/>
              <a:t>Of</a:t>
            </a:r>
            <a:r>
              <a:rPr lang="en-US" baseline="0" dirty="0" smtClean="0"/>
              <a:t> females 47% not opposed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EE263-CCC3-1547-9C09-71B758E6CEF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710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8EC47-FA1B-9143-88D2-012ACB601CF7}" type="datetimeFigureOut">
              <a:rPr lang="en-US" smtClean="0"/>
              <a:t>22/11/2013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DF7F-A6A2-F843-A212-17AB14249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473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8EC47-FA1B-9143-88D2-012ACB601CF7}" type="datetimeFigureOut">
              <a:rPr lang="en-US" smtClean="0"/>
              <a:t>22/11/2013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DF7F-A6A2-F843-A212-17AB14249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533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8EC47-FA1B-9143-88D2-012ACB601CF7}" type="datetimeFigureOut">
              <a:rPr lang="en-US" smtClean="0"/>
              <a:t>22/11/2013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DF7F-A6A2-F843-A212-17AB14249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085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8EC47-FA1B-9143-88D2-012ACB601CF7}" type="datetimeFigureOut">
              <a:rPr lang="en-US" smtClean="0"/>
              <a:t>22/11/2013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DF7F-A6A2-F843-A212-17AB14249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499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8EC47-FA1B-9143-88D2-012ACB601CF7}" type="datetimeFigureOut">
              <a:rPr lang="en-US" smtClean="0"/>
              <a:t>22/11/2013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DF7F-A6A2-F843-A212-17AB14249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943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8EC47-FA1B-9143-88D2-012ACB601CF7}" type="datetimeFigureOut">
              <a:rPr lang="en-US" smtClean="0"/>
              <a:t>22/11/2013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DF7F-A6A2-F843-A212-17AB14249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241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8EC47-FA1B-9143-88D2-012ACB601CF7}" type="datetimeFigureOut">
              <a:rPr lang="en-US" smtClean="0"/>
              <a:t>22/11/2013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DF7F-A6A2-F843-A212-17AB14249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146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8EC47-FA1B-9143-88D2-012ACB601CF7}" type="datetimeFigureOut">
              <a:rPr lang="en-US" smtClean="0"/>
              <a:t>22/11/2013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DF7F-A6A2-F843-A212-17AB14249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688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8EC47-FA1B-9143-88D2-012ACB601CF7}" type="datetimeFigureOut">
              <a:rPr lang="en-US" smtClean="0"/>
              <a:t>22/11/2013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DF7F-A6A2-F843-A212-17AB14249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192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8EC47-FA1B-9143-88D2-012ACB601CF7}" type="datetimeFigureOut">
              <a:rPr lang="en-US" smtClean="0"/>
              <a:t>22/11/2013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DF7F-A6A2-F843-A212-17AB14249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78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8EC47-FA1B-9143-88D2-012ACB601CF7}" type="datetimeFigureOut">
              <a:rPr lang="en-US" smtClean="0"/>
              <a:t>22/11/2013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DF7F-A6A2-F843-A212-17AB14249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493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8EC47-FA1B-9143-88D2-012ACB601CF7}" type="datetimeFigureOut">
              <a:rPr lang="en-US" smtClean="0"/>
              <a:t>22/11/2013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DDF7F-A6A2-F843-A212-17AB14249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78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Student Survey 2013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snapshot of young student’s views about abuse, trafficking and exploitation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559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Are you opposed to any particular part of the sex industry?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594291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21372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 (Men 28)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“When </a:t>
            </a:r>
            <a:r>
              <a:rPr lang="en-GB" dirty="0"/>
              <a:t>people are desperate, desperate measures are taken, whilst sad that people may be lowered into any  areas perhaps they need a safety </a:t>
            </a:r>
            <a:r>
              <a:rPr lang="en-GB" dirty="0" smtClean="0"/>
              <a:t>net”</a:t>
            </a:r>
            <a:endParaRPr lang="en-GB" dirty="0"/>
          </a:p>
          <a:p>
            <a:r>
              <a:rPr lang="en-GB" dirty="0" smtClean="0"/>
              <a:t>“I </a:t>
            </a:r>
            <a:r>
              <a:rPr lang="en-GB" dirty="0"/>
              <a:t>think that they can be regulated so that they are safer so that people aren’t forced in to </a:t>
            </a:r>
            <a:r>
              <a:rPr lang="en-GB" dirty="0" smtClean="0"/>
              <a:t>it”</a:t>
            </a:r>
            <a:endParaRPr lang="en-GB" dirty="0"/>
          </a:p>
          <a:p>
            <a:r>
              <a:rPr lang="en-GB" dirty="0" smtClean="0"/>
              <a:t>“As </a:t>
            </a:r>
            <a:r>
              <a:rPr lang="en-GB" dirty="0"/>
              <a:t>long as no one is forced or hurt or degraded I don’t oppose to these </a:t>
            </a:r>
            <a:r>
              <a:rPr lang="en-GB" dirty="0" smtClean="0"/>
              <a:t>things”</a:t>
            </a:r>
            <a:endParaRPr lang="en-GB" dirty="0"/>
          </a:p>
          <a:p>
            <a:r>
              <a:rPr lang="en-GB" dirty="0" smtClean="0"/>
              <a:t>“Yes </a:t>
            </a:r>
            <a:r>
              <a:rPr lang="en-GB" dirty="0"/>
              <a:t>been to the strippers with my </a:t>
            </a:r>
            <a:r>
              <a:rPr lang="en-GB" dirty="0" smtClean="0"/>
              <a:t>mates”</a:t>
            </a:r>
            <a:endParaRPr lang="en-GB" dirty="0"/>
          </a:p>
          <a:p>
            <a:r>
              <a:rPr lang="en-GB" dirty="0" smtClean="0"/>
              <a:t>“No </a:t>
            </a:r>
            <a:r>
              <a:rPr lang="en-GB" dirty="0"/>
              <a:t>people can live their life however they </a:t>
            </a:r>
            <a:r>
              <a:rPr lang="en-GB" dirty="0" smtClean="0"/>
              <a:t>please”</a:t>
            </a:r>
            <a:endParaRPr lang="en-GB" dirty="0"/>
          </a:p>
          <a:p>
            <a:r>
              <a:rPr lang="en-GB" dirty="0" smtClean="0"/>
              <a:t>“I </a:t>
            </a:r>
            <a:r>
              <a:rPr lang="en-GB" dirty="0"/>
              <a:t>oppose those who have been forced to do </a:t>
            </a:r>
            <a:r>
              <a:rPr lang="en-GB" dirty="0" smtClean="0"/>
              <a:t>such”</a:t>
            </a:r>
            <a:r>
              <a:rPr lang="en-GB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764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 (Females 45)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“Don’t </a:t>
            </a:r>
            <a:r>
              <a:rPr lang="en-GB" dirty="0"/>
              <a:t>like anything like </a:t>
            </a:r>
            <a:r>
              <a:rPr lang="en-GB" dirty="0" smtClean="0"/>
              <a:t>this”</a:t>
            </a:r>
            <a:endParaRPr lang="en-GB" dirty="0"/>
          </a:p>
          <a:p>
            <a:r>
              <a:rPr lang="en-GB" dirty="0" smtClean="0"/>
              <a:t>“I</a:t>
            </a:r>
            <a:r>
              <a:rPr lang="en-GB" dirty="0" smtClean="0"/>
              <a:t>t’s </a:t>
            </a:r>
            <a:r>
              <a:rPr lang="en-GB" dirty="0"/>
              <a:t>degrading and </a:t>
            </a:r>
            <a:r>
              <a:rPr lang="en-GB" dirty="0" smtClean="0"/>
              <a:t>unnecessary”</a:t>
            </a:r>
            <a:endParaRPr lang="en-GB" dirty="0"/>
          </a:p>
          <a:p>
            <a:r>
              <a:rPr lang="en-GB" dirty="0" smtClean="0"/>
              <a:t>“Not </a:t>
            </a:r>
            <a:r>
              <a:rPr lang="en-GB" dirty="0"/>
              <a:t>entirely, if it’s a person’s choice and they feel like they wish to do that job then they can. If they’re forced, they should seek help</a:t>
            </a:r>
            <a:r>
              <a:rPr lang="en-GB" dirty="0" smtClean="0"/>
              <a:t>.”</a:t>
            </a:r>
            <a:endParaRPr lang="en-GB" dirty="0"/>
          </a:p>
          <a:p>
            <a:r>
              <a:rPr lang="en-GB" dirty="0" smtClean="0"/>
              <a:t>“It’s </a:t>
            </a:r>
            <a:r>
              <a:rPr lang="en-GB" dirty="0"/>
              <a:t>a personal </a:t>
            </a:r>
            <a:r>
              <a:rPr lang="en-GB" dirty="0" smtClean="0"/>
              <a:t>choice”</a:t>
            </a:r>
            <a:r>
              <a:rPr lang="en-GB" dirty="0" smtClean="0">
                <a:effectLst/>
              </a:rPr>
              <a:t> </a:t>
            </a:r>
            <a:endParaRPr lang="en-GB" dirty="0" smtClean="0">
              <a:effectLst/>
            </a:endParaRPr>
          </a:p>
          <a:p>
            <a:r>
              <a:rPr lang="en-GB" dirty="0" smtClean="0"/>
              <a:t>“If </a:t>
            </a:r>
            <a:r>
              <a:rPr lang="en-GB" dirty="0"/>
              <a:t>a woman wants to do this, she should be able to do so. I don’t have a problem with it</a:t>
            </a:r>
            <a:r>
              <a:rPr lang="en-GB" dirty="0" smtClean="0"/>
              <a:t>.”</a:t>
            </a:r>
            <a:endParaRPr lang="en-GB" dirty="0" smtClean="0"/>
          </a:p>
          <a:p>
            <a:r>
              <a:rPr lang="en-GB" dirty="0" smtClean="0"/>
              <a:t>“I </a:t>
            </a:r>
            <a:r>
              <a:rPr lang="en-GB" dirty="0"/>
              <a:t>feel that porn related business is degrading and </a:t>
            </a:r>
            <a:r>
              <a:rPr lang="en-GB" dirty="0" smtClean="0"/>
              <a:t>inappropriate”</a:t>
            </a:r>
            <a:endParaRPr lang="en-GB" dirty="0"/>
          </a:p>
          <a:p>
            <a:r>
              <a:rPr lang="en-GB" dirty="0" smtClean="0"/>
              <a:t>“Worked </a:t>
            </a:r>
            <a:r>
              <a:rPr lang="en-GB" dirty="0"/>
              <a:t>at </a:t>
            </a:r>
            <a:r>
              <a:rPr lang="en-GB" dirty="0"/>
              <a:t>P</a:t>
            </a:r>
            <a:r>
              <a:rPr lang="en-GB" dirty="0" smtClean="0"/>
              <a:t>rivate </a:t>
            </a:r>
            <a:r>
              <a:rPr lang="en-GB" dirty="0"/>
              <a:t>E</a:t>
            </a:r>
            <a:r>
              <a:rPr lang="en-GB" dirty="0" smtClean="0"/>
              <a:t>ye </a:t>
            </a:r>
            <a:r>
              <a:rPr lang="en-GB" dirty="0"/>
              <a:t>for 2 </a:t>
            </a:r>
            <a:r>
              <a:rPr lang="en-GB" dirty="0" smtClean="0"/>
              <a:t>years”</a:t>
            </a:r>
            <a:endParaRPr lang="en-GB" dirty="0"/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584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reduce street prostitution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656462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24278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we reduce street prostitution?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State brothels - Making something illegal doesn’t solve problems</a:t>
            </a:r>
          </a:p>
          <a:p>
            <a:r>
              <a:rPr lang="en-GB" dirty="0"/>
              <a:t>State brothels – at least provide safety for the </a:t>
            </a:r>
            <a:r>
              <a:rPr lang="en-GB" dirty="0" smtClean="0"/>
              <a:t>girls</a:t>
            </a:r>
          </a:p>
          <a:p>
            <a:r>
              <a:rPr lang="en-GB" dirty="0" smtClean="0"/>
              <a:t>Would </a:t>
            </a:r>
            <a:r>
              <a:rPr lang="en-GB" dirty="0"/>
              <a:t>make it safer for the prostitutes if it was legalised </a:t>
            </a:r>
            <a:endParaRPr lang="en-GB" dirty="0" smtClean="0"/>
          </a:p>
          <a:p>
            <a:r>
              <a:rPr lang="en-GB" dirty="0" smtClean="0"/>
              <a:t>Legalising it would give women and male escorts safety and protection</a:t>
            </a:r>
            <a:r>
              <a:rPr lang="en-GB" dirty="0" smtClean="0">
                <a:effectLst/>
              </a:rPr>
              <a:t> </a:t>
            </a:r>
            <a:endParaRPr lang="en-GB" dirty="0" smtClean="0"/>
          </a:p>
          <a:p>
            <a:r>
              <a:rPr lang="en-GB" dirty="0"/>
              <a:t>Name and shame- </a:t>
            </a:r>
            <a:r>
              <a:rPr lang="en-GB" dirty="0" smtClean="0"/>
              <a:t>get </a:t>
            </a:r>
            <a:r>
              <a:rPr lang="en-GB" dirty="0"/>
              <a:t>the pimps</a:t>
            </a:r>
          </a:p>
          <a:p>
            <a:r>
              <a:rPr lang="en-GB" dirty="0" smtClean="0"/>
              <a:t>Help on </a:t>
            </a:r>
            <a:r>
              <a:rPr lang="en-GB" dirty="0"/>
              <a:t>offer </a:t>
            </a:r>
            <a:r>
              <a:rPr lang="en-GB" dirty="0" smtClean="0"/>
              <a:t>to support </a:t>
            </a:r>
            <a:r>
              <a:rPr lang="en-GB" dirty="0"/>
              <a:t>sex </a:t>
            </a:r>
            <a:r>
              <a:rPr lang="en-GB" dirty="0" smtClean="0"/>
              <a:t>workers</a:t>
            </a:r>
          </a:p>
          <a:p>
            <a:r>
              <a:rPr lang="en-GB" dirty="0"/>
              <a:t>Provide support networks for the women to change their </a:t>
            </a:r>
            <a:r>
              <a:rPr lang="en-GB" dirty="0" smtClean="0"/>
              <a:t>lives</a:t>
            </a:r>
          </a:p>
          <a:p>
            <a:r>
              <a:rPr lang="en-GB" dirty="0"/>
              <a:t>Rehab facilities should be provided for those </a:t>
            </a:r>
            <a:r>
              <a:rPr lang="en-GB" dirty="0" smtClean="0"/>
              <a:t>involved</a:t>
            </a:r>
          </a:p>
          <a:p>
            <a:r>
              <a:rPr lang="en-GB" dirty="0" smtClean="0"/>
              <a:t>Additional </a:t>
            </a:r>
            <a:r>
              <a:rPr lang="en-GB" dirty="0" smtClean="0"/>
              <a:t>comments </a:t>
            </a:r>
            <a:r>
              <a:rPr lang="en-GB" dirty="0" smtClean="0"/>
              <a:t>included naming and shaming the prostitutes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42407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Trafficking Awareness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57169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can we stop human trafficking </a:t>
            </a:r>
            <a:r>
              <a:rPr lang="en-US" dirty="0" smtClean="0"/>
              <a:t>(from </a:t>
            </a:r>
            <a:r>
              <a:rPr lang="en-US" dirty="0" smtClean="0"/>
              <a:t>comments)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Raised awareness and high profile campaigns</a:t>
            </a:r>
          </a:p>
          <a:p>
            <a:r>
              <a:rPr lang="en-GB" dirty="0" smtClean="0"/>
              <a:t>Early intervention and prevention work in </a:t>
            </a:r>
            <a:r>
              <a:rPr lang="en-GB" dirty="0"/>
              <a:t>schools and other educational institutes</a:t>
            </a:r>
          </a:p>
          <a:p>
            <a:r>
              <a:rPr lang="en-GB" dirty="0" smtClean="0"/>
              <a:t>Stiffer penalties including longer sentences and possible death penalty</a:t>
            </a:r>
          </a:p>
          <a:p>
            <a:r>
              <a:rPr lang="en-GB" dirty="0" smtClean="0"/>
              <a:t>Stricter border patrols and control of immigration</a:t>
            </a:r>
            <a:endParaRPr lang="en-GB" dirty="0"/>
          </a:p>
          <a:p>
            <a:r>
              <a:rPr lang="en-GB" dirty="0" smtClean="0"/>
              <a:t>More police, CCTV, </a:t>
            </a:r>
            <a:r>
              <a:rPr lang="en-GB" dirty="0" err="1" smtClean="0"/>
              <a:t>etc</a:t>
            </a:r>
            <a:endParaRPr lang="en-GB" dirty="0" smtClean="0"/>
          </a:p>
          <a:p>
            <a:r>
              <a:rPr lang="en-GB" dirty="0" smtClean="0"/>
              <a:t>Support, funding and help for victims</a:t>
            </a:r>
          </a:p>
          <a:p>
            <a:r>
              <a:rPr lang="en-GB" dirty="0" smtClean="0"/>
              <a:t>It can never be stopped and will always happen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4549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Roberts, R. Jones, A., Sanders, T. 2013. Students and sex work in the UK: Providers and purchasers. Sex Education Vol.13 No.3 349-</a:t>
            </a:r>
            <a:r>
              <a:rPr lang="en-US" dirty="0" smtClean="0"/>
              <a:t>363</a:t>
            </a:r>
            <a:endParaRPr lang="en-GB" dirty="0"/>
          </a:p>
          <a:p>
            <a:r>
              <a:rPr lang="en-US" dirty="0" smtClean="0"/>
              <a:t>Roberts, </a:t>
            </a:r>
            <a:r>
              <a:rPr lang="en-US" dirty="0"/>
              <a:t>R., Bergstrom, S., La </a:t>
            </a:r>
            <a:r>
              <a:rPr lang="en-US" dirty="0" err="1"/>
              <a:t>Rooy</a:t>
            </a:r>
            <a:r>
              <a:rPr lang="en-US" dirty="0"/>
              <a:t>, D. (2007). Sex work and students: an exploratory study. Journal of Further and Higher Education. </a:t>
            </a:r>
            <a:r>
              <a:rPr lang="en-US" dirty="0" err="1"/>
              <a:t>Vol</a:t>
            </a:r>
            <a:r>
              <a:rPr lang="en-US" dirty="0"/>
              <a:t> 31. Issue 4. 323-</a:t>
            </a:r>
            <a:r>
              <a:rPr lang="en-US" dirty="0" smtClean="0"/>
              <a:t>334</a:t>
            </a:r>
            <a:r>
              <a:rPr lang="en-US" dirty="0"/>
              <a:t> </a:t>
            </a:r>
            <a:endParaRPr lang="en-GB" dirty="0"/>
          </a:p>
          <a:p>
            <a:r>
              <a:rPr lang="en-US" dirty="0"/>
              <a:t>Roberts, R., Sanders, T., Myers, E., Smith, D. (2010). Participation in sex work: students’ views. Sex Education: Sexuality, Society and Learning. Vol. 10 Issue 2. 145-</a:t>
            </a:r>
            <a:r>
              <a:rPr lang="en-US" dirty="0" smtClean="0"/>
              <a:t>156</a:t>
            </a:r>
          </a:p>
          <a:p>
            <a:r>
              <a:rPr lang="en-US" dirty="0"/>
              <a:t>Maher, J., Pickering, S., Gerard, A. (2012). Privileging work not sex: flexibility and employment in the sexual services industry. The Sociological Review. Vol.60, 654-675</a:t>
            </a:r>
            <a:endParaRPr lang="en-GB" dirty="0"/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537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Study involving students (n=130) found 10% knew other students involved in sex industry due to increasing financial problems Robert’s et all (2007)</a:t>
            </a:r>
          </a:p>
          <a:p>
            <a:r>
              <a:rPr lang="en-US" dirty="0"/>
              <a:t>S</a:t>
            </a:r>
            <a:r>
              <a:rPr lang="en-US" dirty="0" smtClean="0"/>
              <a:t>tudy Roberts et all ( 2010) found 16.5% of students (n=315)  indicated a willingness to engage in sex work</a:t>
            </a:r>
          </a:p>
          <a:p>
            <a:r>
              <a:rPr lang="en-US" dirty="0" smtClean="0"/>
              <a:t>Roberts(2013) study involving 200 students found  6</a:t>
            </a:r>
            <a:r>
              <a:rPr lang="en-US" dirty="0"/>
              <a:t>% </a:t>
            </a:r>
            <a:r>
              <a:rPr lang="en-US" dirty="0" smtClean="0"/>
              <a:t>said they were  </a:t>
            </a:r>
            <a:r>
              <a:rPr lang="en-US" dirty="0"/>
              <a:t>involved in sex </a:t>
            </a:r>
            <a:r>
              <a:rPr lang="en-US" dirty="0" smtClean="0"/>
              <a:t>industry to make ends meet </a:t>
            </a:r>
          </a:p>
          <a:p>
            <a:r>
              <a:rPr lang="en-GB" dirty="0" smtClean="0"/>
              <a:t>Maher (2012) found students (in Victoria, Australia) used sex work to pay for their studies with pay better and hours more flexible than hospitality or services work.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6595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took part?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 =556 </a:t>
            </a:r>
            <a:endParaRPr lang="en-US" dirty="0" smtClean="0"/>
          </a:p>
          <a:p>
            <a:r>
              <a:rPr lang="en-US" dirty="0" smtClean="0"/>
              <a:t>288 </a:t>
            </a:r>
            <a:r>
              <a:rPr lang="en-US" dirty="0" smtClean="0"/>
              <a:t>male</a:t>
            </a:r>
          </a:p>
          <a:p>
            <a:r>
              <a:rPr lang="en-US" dirty="0" smtClean="0"/>
              <a:t>268 </a:t>
            </a:r>
            <a:r>
              <a:rPr lang="en-US" dirty="0" smtClean="0"/>
              <a:t>female </a:t>
            </a:r>
          </a:p>
          <a:p>
            <a:r>
              <a:rPr lang="en-US" dirty="0" smtClean="0"/>
              <a:t>10 in care</a:t>
            </a:r>
            <a:endParaRPr lang="en-US" dirty="0" smtClean="0"/>
          </a:p>
          <a:p>
            <a:r>
              <a:rPr lang="en-US" dirty="0" smtClean="0"/>
              <a:t>84% of males aged 25 or under</a:t>
            </a:r>
          </a:p>
          <a:p>
            <a:r>
              <a:rPr lang="en-US" dirty="0" smtClean="0"/>
              <a:t>76% of females aged 25 or under</a:t>
            </a:r>
          </a:p>
          <a:p>
            <a:r>
              <a:rPr lang="en-US" dirty="0" smtClean="0"/>
              <a:t>Students </a:t>
            </a:r>
            <a:r>
              <a:rPr lang="en-US" dirty="0" smtClean="0"/>
              <a:t>from Dundee Colleges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49856" y="-652592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214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Abuse history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03225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5192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Abuse history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24446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</a:t>
            </a:r>
            <a:r>
              <a:rPr lang="en-US" dirty="0" smtClean="0"/>
              <a:t>onsidered working in sex industry?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79004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Considered work in sex industry?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02227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Students asked to work in sex industry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067264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30401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Know someone working in sex industry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794459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6668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Couture.thmx</Template>
  <TotalTime>9225</TotalTime>
  <Words>702</Words>
  <Application>Microsoft Macintosh PowerPoint</Application>
  <PresentationFormat>On-screen Show (4:3)</PresentationFormat>
  <Paragraphs>76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Student Survey 2013</vt:lpstr>
      <vt:lpstr>Literature</vt:lpstr>
      <vt:lpstr>Who took part?</vt:lpstr>
      <vt:lpstr>Abuse history</vt:lpstr>
      <vt:lpstr>Abuse history</vt:lpstr>
      <vt:lpstr>Considered working in sex industry?</vt:lpstr>
      <vt:lpstr>Considered work in sex industry?</vt:lpstr>
      <vt:lpstr>Students asked to work in sex industry</vt:lpstr>
      <vt:lpstr>Know someone working in sex industry</vt:lpstr>
      <vt:lpstr>Are you opposed to any particular part of the sex industry?</vt:lpstr>
      <vt:lpstr>Comments (Men 28)</vt:lpstr>
      <vt:lpstr>Comments (Females 45)</vt:lpstr>
      <vt:lpstr>How to reduce street prostitution</vt:lpstr>
      <vt:lpstr>How do we reduce street prostitution?</vt:lpstr>
      <vt:lpstr>Human Trafficking Awareness</vt:lpstr>
      <vt:lpstr>How can we stop human trafficking (from comments) </vt:lpstr>
      <vt:lpstr>References</vt:lpstr>
    </vt:vector>
  </TitlesOfParts>
  <Company>18u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Survey 2013</dc:title>
  <dc:creator>Laurie Matthew</dc:creator>
  <cp:lastModifiedBy>Laurie Matthew</cp:lastModifiedBy>
  <cp:revision>33</cp:revision>
  <dcterms:created xsi:type="dcterms:W3CDTF">2013-11-13T07:12:05Z</dcterms:created>
  <dcterms:modified xsi:type="dcterms:W3CDTF">2013-11-26T11:46:44Z</dcterms:modified>
</cp:coreProperties>
</file>